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3" d="100"/>
          <a:sy n="73" d="100"/>
        </p:scale>
        <p:origin x="61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B9E35-BB0A-4E66-AE06-F050F1CC95D2}" type="datetimeFigureOut">
              <a:rPr lang="en-US" smtClean="0"/>
              <a:t>8/23/2019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6F19E3-A874-47DA-A8DC-6283F4E58C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0585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B9E35-BB0A-4E66-AE06-F050F1CC95D2}" type="datetimeFigureOut">
              <a:rPr lang="en-US" smtClean="0"/>
              <a:t>8/23/2019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6F19E3-A874-47DA-A8DC-6283F4E58C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5429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B9E35-BB0A-4E66-AE06-F050F1CC95D2}" type="datetimeFigureOut">
              <a:rPr lang="en-US" smtClean="0"/>
              <a:t>8/23/2019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6F19E3-A874-47DA-A8DC-6283F4E58C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2724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B9E35-BB0A-4E66-AE06-F050F1CC95D2}" type="datetimeFigureOut">
              <a:rPr lang="en-US" smtClean="0"/>
              <a:t>8/23/2019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6F19E3-A874-47DA-A8DC-6283F4E58C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5780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B9E35-BB0A-4E66-AE06-F050F1CC95D2}" type="datetimeFigureOut">
              <a:rPr lang="en-US" smtClean="0"/>
              <a:t>8/23/2019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6F19E3-A874-47DA-A8DC-6283F4E58C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2989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B9E35-BB0A-4E66-AE06-F050F1CC95D2}" type="datetimeFigureOut">
              <a:rPr lang="en-US" smtClean="0"/>
              <a:t>8/23/2019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6F19E3-A874-47DA-A8DC-6283F4E58C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60601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B9E35-BB0A-4E66-AE06-F050F1CC95D2}" type="datetimeFigureOut">
              <a:rPr lang="en-US" smtClean="0"/>
              <a:t>8/23/2019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6F19E3-A874-47DA-A8DC-6283F4E58C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705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B9E35-BB0A-4E66-AE06-F050F1CC95D2}" type="datetimeFigureOut">
              <a:rPr lang="en-US" smtClean="0"/>
              <a:t>8/23/2019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6F19E3-A874-47DA-A8DC-6283F4E58C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485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B9E35-BB0A-4E66-AE06-F050F1CC95D2}" type="datetimeFigureOut">
              <a:rPr lang="en-US" smtClean="0"/>
              <a:t>8/23/2019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6F19E3-A874-47DA-A8DC-6283F4E58C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2822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B9E35-BB0A-4E66-AE06-F050F1CC95D2}" type="datetimeFigureOut">
              <a:rPr lang="en-US" smtClean="0"/>
              <a:t>8/23/2019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6F19E3-A874-47DA-A8DC-6283F4E58C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5501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B9E35-BB0A-4E66-AE06-F050F1CC95D2}" type="datetimeFigureOut">
              <a:rPr lang="en-US" smtClean="0"/>
              <a:t>8/23/2019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6F19E3-A874-47DA-A8DC-6283F4E58C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5577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1B9E35-BB0A-4E66-AE06-F050F1CC95D2}" type="datetimeFigureOut">
              <a:rPr lang="en-US" smtClean="0"/>
              <a:t>8/23/2019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6F19E3-A874-47DA-A8DC-6283F4E58C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4944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es.wikipedia.org/wiki/Anexo:Localidades_de_Bogot%C3%A1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Capstone project – Final </a:t>
            </a:r>
            <a:r>
              <a:rPr lang="en-GB" dirty="0" smtClean="0"/>
              <a:t>Presentation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smtClean="0"/>
              <a:t>Where should Marco open his desired </a:t>
            </a:r>
            <a:r>
              <a:rPr lang="en-GB" dirty="0"/>
              <a:t>B</a:t>
            </a:r>
            <a:r>
              <a:rPr lang="en-GB" dirty="0" smtClean="0"/>
              <a:t>urger Joint</a:t>
            </a:r>
          </a:p>
          <a:p>
            <a:endParaRPr lang="en-GB" dirty="0"/>
          </a:p>
          <a:p>
            <a:r>
              <a:rPr lang="en-GB" dirty="0" smtClean="0"/>
              <a:t>Jatin Ajmera for Coursera Capstone Project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90952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40926" y="1520031"/>
            <a:ext cx="7212874" cy="4656932"/>
          </a:xfrm>
        </p:spPr>
        <p:txBody>
          <a:bodyPr/>
          <a:lstStyle/>
          <a:p>
            <a:pPr lvl="0"/>
            <a:r>
              <a:rPr lang="en-GB" dirty="0"/>
              <a:t>The locality with best score is “La </a:t>
            </a:r>
            <a:r>
              <a:rPr lang="en-GB" dirty="0" err="1"/>
              <a:t>Candelaria</a:t>
            </a:r>
            <a:r>
              <a:rPr lang="en-GB" dirty="0"/>
              <a:t>” with 131.5, being the best option</a:t>
            </a:r>
            <a:endParaRPr lang="en-US" dirty="0"/>
          </a:p>
          <a:p>
            <a:pPr lvl="0"/>
            <a:r>
              <a:rPr lang="en-GB" dirty="0"/>
              <a:t>Follows closely “</a:t>
            </a:r>
            <a:r>
              <a:rPr lang="en-GB" dirty="0" err="1"/>
              <a:t>Chapinero</a:t>
            </a:r>
            <a:r>
              <a:rPr lang="en-GB" dirty="0"/>
              <a:t>” with 116.5</a:t>
            </a:r>
            <a:endParaRPr lang="en-US" dirty="0"/>
          </a:p>
          <a:p>
            <a:r>
              <a:rPr lang="en-GB" dirty="0"/>
              <a:t>These options maximizes the number of potential customers from offices and universities and at the same time have not too large competence.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1513251" y="1520031"/>
            <a:ext cx="1952625" cy="496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68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Best place for Burger joint in Bogota is “La </a:t>
            </a:r>
            <a:r>
              <a:rPr lang="en-GB" dirty="0" err="1"/>
              <a:t>Candelaria</a:t>
            </a:r>
            <a:r>
              <a:rPr lang="en-GB" dirty="0" smtClean="0"/>
              <a:t>”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616131" y="1690688"/>
            <a:ext cx="11140439" cy="4853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2012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Recommendation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The following analysis can be improved with following extensions:</a:t>
            </a:r>
            <a:endParaRPr lang="en-US" dirty="0"/>
          </a:p>
          <a:p>
            <a:pPr lvl="1"/>
            <a:r>
              <a:rPr lang="en-GB" dirty="0"/>
              <a:t>Consider more categories, For example like “Night life” which is good source for customers. But also like “Restaurants”, which even if not burger joints maybe some concurrence if too many</a:t>
            </a:r>
            <a:endParaRPr lang="en-US" dirty="0"/>
          </a:p>
          <a:p>
            <a:pPr lvl="1"/>
            <a:r>
              <a:rPr lang="en-GB" dirty="0"/>
              <a:t>In the locality itself, it can also be computed the distance between all the venues in order to find a place with the most number of potential customers.</a:t>
            </a:r>
            <a:endParaRPr lang="en-US" dirty="0"/>
          </a:p>
          <a:p>
            <a:pPr lvl="1"/>
            <a:r>
              <a:rPr lang="en-GB" dirty="0"/>
              <a:t>Using smaller geographical areas like neighbourhoods could improve the accuracy for the scores.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00707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Introduction and Business 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dirty="0"/>
              <a:t>A customer, Marco, wants to open a new burger joint in Bogota, Colombia</a:t>
            </a:r>
            <a:endParaRPr lang="en-US" dirty="0"/>
          </a:p>
          <a:p>
            <a:pPr lvl="0"/>
            <a:r>
              <a:rPr lang="en-GB" dirty="0"/>
              <a:t>Due to Bogota’s high diversity and very large size, he asked me for help in order to find the best spot to open a burger joint</a:t>
            </a:r>
            <a:endParaRPr lang="en-US" dirty="0"/>
          </a:p>
          <a:p>
            <a:pPr lvl="0"/>
            <a:r>
              <a:rPr lang="en-GB" dirty="0" smtClean="0"/>
              <a:t>Bogota </a:t>
            </a:r>
            <a:r>
              <a:rPr lang="en-GB" dirty="0"/>
              <a:t>has 20 different localities-Districts and we aim to find the best one</a:t>
            </a:r>
            <a:endParaRPr lang="en-US" dirty="0"/>
          </a:p>
          <a:p>
            <a:r>
              <a:rPr lang="en-GB" dirty="0"/>
              <a:t>We need to find a location with good amount of customers and low amount of competition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63813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lvl="0"/>
            <a:r>
              <a:rPr lang="en-GB" dirty="0"/>
              <a:t>To help Marco in his search we need to access the following data </a:t>
            </a:r>
            <a:endParaRPr lang="en-US" dirty="0"/>
          </a:p>
          <a:p>
            <a:pPr lvl="0"/>
            <a:r>
              <a:rPr lang="en-GB" dirty="0"/>
              <a:t>The localities of Bogota, Colombia from Wikipedia</a:t>
            </a:r>
            <a:endParaRPr lang="en-US" dirty="0"/>
          </a:p>
          <a:p>
            <a:pPr marL="0" indent="0">
              <a:buNone/>
            </a:pPr>
            <a:r>
              <a:rPr lang="en-US" u="sng" dirty="0">
                <a:hlinkClick r:id="rId2"/>
              </a:rPr>
              <a:t>https://es.wikipedia.org/wiki/Anexo:Localidades_de_Bogot%C3%A1</a:t>
            </a:r>
            <a:endParaRPr lang="en-US" sz="3200" dirty="0"/>
          </a:p>
          <a:p>
            <a:pPr lvl="0"/>
            <a:r>
              <a:rPr lang="en-GB" dirty="0"/>
              <a:t>The coordinates (Latitude, Longitude) of these localities of Bogota from open street map APIs</a:t>
            </a:r>
            <a:endParaRPr lang="en-US" dirty="0"/>
          </a:p>
          <a:p>
            <a:pPr lvl="0"/>
            <a:r>
              <a:rPr lang="en-GB" dirty="0"/>
              <a:t>From foursquare we will need following venues data</a:t>
            </a:r>
            <a:endParaRPr lang="en-US" dirty="0"/>
          </a:p>
          <a:p>
            <a:pPr lvl="1"/>
            <a:r>
              <a:rPr lang="en-GB" dirty="0"/>
              <a:t>The burger joint ventures of the localities</a:t>
            </a:r>
            <a:endParaRPr lang="en-US" dirty="0"/>
          </a:p>
          <a:p>
            <a:pPr lvl="1"/>
            <a:r>
              <a:rPr lang="en-GB" dirty="0"/>
              <a:t>The offices venues of the localities</a:t>
            </a:r>
            <a:endParaRPr lang="en-US" dirty="0"/>
          </a:p>
          <a:p>
            <a:pPr lvl="1"/>
            <a:r>
              <a:rPr lang="en-GB" dirty="0"/>
              <a:t>The high school venues of the localities</a:t>
            </a:r>
            <a:endParaRPr lang="en-US" dirty="0"/>
          </a:p>
          <a:p>
            <a:pPr lvl="1"/>
            <a:r>
              <a:rPr lang="en-GB" dirty="0"/>
              <a:t>The universities venues of the localities</a:t>
            </a:r>
            <a:endParaRPr lang="en-US" dirty="0"/>
          </a:p>
          <a:p>
            <a:r>
              <a:rPr lang="en-GB" dirty="0"/>
              <a:t>We will then leverage the data in order to determine which locality is the most appropriate in order to locate the burger joint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77013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Methodology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lvl="0"/>
            <a:r>
              <a:rPr lang="en-GB" dirty="0"/>
              <a:t>For each locality, all office, school, universities and burger joints venues data have been collected from Foursquare.</a:t>
            </a:r>
            <a:endParaRPr lang="en-US" dirty="0"/>
          </a:p>
          <a:p>
            <a:pPr lvl="0"/>
            <a:r>
              <a:rPr lang="en-GB" dirty="0"/>
              <a:t>Then for each locality, the sums of the office, school, universities and burger joints were calculated</a:t>
            </a:r>
            <a:endParaRPr lang="en-US" dirty="0"/>
          </a:p>
          <a:p>
            <a:pPr lvl="0"/>
            <a:r>
              <a:rPr lang="en-GB" dirty="0"/>
              <a:t>For each of this 4 categories, a weight has been defined according to what Marco considers most important</a:t>
            </a:r>
            <a:endParaRPr lang="en-US" dirty="0"/>
          </a:p>
          <a:p>
            <a:pPr lvl="1"/>
            <a:r>
              <a:rPr lang="en-GB" dirty="0"/>
              <a:t>Burger joints have been weighted as -1, since we want to avoid concurrence</a:t>
            </a:r>
            <a:endParaRPr lang="en-US" dirty="0"/>
          </a:p>
          <a:p>
            <a:pPr lvl="1"/>
            <a:r>
              <a:rPr lang="en-GB" dirty="0"/>
              <a:t>Schools have been weighted as 1, since students are good customers</a:t>
            </a:r>
            <a:endParaRPr lang="en-US" dirty="0"/>
          </a:p>
          <a:p>
            <a:pPr lvl="1"/>
            <a:r>
              <a:rPr lang="en-GB" dirty="0"/>
              <a:t>Universities have been weighted as 1.5, since students are good customers</a:t>
            </a:r>
            <a:endParaRPr lang="en-US" dirty="0"/>
          </a:p>
          <a:p>
            <a:pPr lvl="1"/>
            <a:r>
              <a:rPr lang="en-GB" dirty="0"/>
              <a:t>Offices have been weighted as 2, since employees are even better customers</a:t>
            </a:r>
            <a:endParaRPr lang="en-US" dirty="0"/>
          </a:p>
          <a:p>
            <a:pPr lvl="0"/>
            <a:r>
              <a:rPr lang="en-GB" dirty="0"/>
              <a:t>Note that weights can be modified according to importance of each category </a:t>
            </a:r>
            <a:endParaRPr lang="en-US" dirty="0"/>
          </a:p>
          <a:p>
            <a:r>
              <a:rPr lang="en-GB" dirty="0"/>
              <a:t>Lastly, a score was computed for each locality as the weighted sum of the number of venues in each of the 4 categories(School, university, Offices, Burger joints)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4325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Localities of Bogota, </a:t>
            </a:r>
            <a:r>
              <a:rPr lang="en-GB" dirty="0" smtClean="0"/>
              <a:t>Colombia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838200" y="1576341"/>
            <a:ext cx="6568440" cy="4497887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7974738" y="1412013"/>
            <a:ext cx="2695575" cy="500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4836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Burger joints in Bogota localities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746759" y="1420177"/>
            <a:ext cx="9259390" cy="4928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3223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High school in Bogota </a:t>
            </a:r>
            <a:r>
              <a:rPr lang="en-GB" dirty="0" smtClean="0"/>
              <a:t>localities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563880" y="1379718"/>
            <a:ext cx="10789920" cy="5008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7458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Universities in Bogota </a:t>
            </a:r>
            <a:r>
              <a:rPr lang="en-GB" dirty="0" smtClean="0"/>
              <a:t>localities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563880" y="1450249"/>
            <a:ext cx="10683240" cy="5055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2572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Offices in Bogota </a:t>
            </a:r>
            <a:r>
              <a:rPr lang="en-GB" dirty="0" smtClean="0"/>
              <a:t>localities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576943" y="1415550"/>
            <a:ext cx="10892246" cy="499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1809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524</Words>
  <Application>Microsoft Office PowerPoint</Application>
  <PresentationFormat>Widescreen</PresentationFormat>
  <Paragraphs>45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Capstone project – Final Presentation</vt:lpstr>
      <vt:lpstr>Introduction and Business Problem</vt:lpstr>
      <vt:lpstr>Data</vt:lpstr>
      <vt:lpstr>Methodology</vt:lpstr>
      <vt:lpstr>Localities of Bogota, Colombia</vt:lpstr>
      <vt:lpstr>Burger joints in Bogota localities</vt:lpstr>
      <vt:lpstr>High school in Bogota localities</vt:lpstr>
      <vt:lpstr>Universities in Bogota localities</vt:lpstr>
      <vt:lpstr>Offices in Bogota localities</vt:lpstr>
      <vt:lpstr>Results</vt:lpstr>
      <vt:lpstr>Best place for Burger joint in Bogota is “La Candelaria”</vt:lpstr>
      <vt:lpstr>Recommendation</vt:lpstr>
    </vt:vector>
  </TitlesOfParts>
  <Company>ABN AMRO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Capstone project – Final Presentation</dc:title>
  <dc:creator>Jatin Ajmera</dc:creator>
  <cp:lastModifiedBy>Jatin Ajmera</cp:lastModifiedBy>
  <cp:revision>4</cp:revision>
  <dcterms:created xsi:type="dcterms:W3CDTF">2019-08-23T08:42:04Z</dcterms:created>
  <dcterms:modified xsi:type="dcterms:W3CDTF">2019-08-23T08:50:35Z</dcterms:modified>
</cp:coreProperties>
</file>